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2" r:id="rId26"/>
    <p:sldId id="297" r:id="rId27"/>
    <p:sldId id="285" r:id="rId28"/>
    <p:sldId id="294" r:id="rId29"/>
    <p:sldId id="295" r:id="rId30"/>
    <p:sldId id="286" r:id="rId31"/>
    <p:sldId id="287" r:id="rId32"/>
    <p:sldId id="288" r:id="rId33"/>
    <p:sldId id="289" r:id="rId34"/>
    <p:sldId id="291" r:id="rId35"/>
    <p:sldId id="292" r:id="rId36"/>
    <p:sldId id="293" r:id="rId3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/>
    <p:restoredTop sz="96159"/>
  </p:normalViewPr>
  <p:slideViewPr>
    <p:cSldViewPr snapToGrid="0">
      <p:cViewPr varScale="1">
        <p:scale>
          <a:sx n="121" d="100"/>
          <a:sy n="121" d="100"/>
        </p:scale>
        <p:origin x="176" y="7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85156fcdcb_2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85156fcdcb_2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85156fcdcb_2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85156fcdcb_2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85156fcdcb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85156fcdcb_2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85156fcdcb_2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85156fcdcb_2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85156fcdcb_2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85156fcdcb_2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944920408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944920408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944920408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944920408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9449204082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9449204082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85156fcdcb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85156fcdcb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85156fcdcb_2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85156fcdcb_2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85156fcdcb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85156fcdcb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85156fcdcb_2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85156fcdcb_2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85156fcdcb_2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85156fcdcb_2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85156fcdcb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85156fcdcb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85156fcdcb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85156fcdcb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"Let me present our experimental setup and results."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85156fcdcb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85156fcdcb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9449204082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9449204082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endParaRPr lang="en-US" b="0" dirty="0">
              <a:effectLst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9449204082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9449204082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5512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9449204082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9449204082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9449204082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9449204082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32646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9449204082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9449204082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0826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85156fcdc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85156fcdc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85156fcdcb_2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85156fcdcb_2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9449204082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9449204082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85156fcdcb_2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85156fcdcb_2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9449204082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9449204082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85156fcdcb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85156fcdcb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85156fcdcb_2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85156fcdcb_2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85156fcdcb_2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85156fcdcb_2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85156fcdcb_2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85156fcdcb_2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85156fcdcb_2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85156fcdcb_2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85156fcdcb_2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85156fcdcb_2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85156fcdcb_2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85156fcdcb_2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85156fcdcb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85156fcdcb_2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5156fcdcb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85156fcdcb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Intro Option 2">
  <p:cSld name="Cover Intro Option 2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6062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375" y="3799423"/>
            <a:ext cx="3464700" cy="96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 Layout 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1"/>
          <p:cNvSpPr/>
          <p:nvPr/>
        </p:nvSpPr>
        <p:spPr>
          <a:xfrm>
            <a:off x="-19225" y="1760200"/>
            <a:ext cx="9163200" cy="343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with text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1"/>
          </p:nvPr>
        </p:nvSpPr>
        <p:spPr>
          <a:xfrm>
            <a:off x="100575" y="1204825"/>
            <a:ext cx="80316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with 3 column">
  <p:cSld name="Headline with 3 colum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215500" y="11630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body" idx="2"/>
          </p:nvPr>
        </p:nvSpPr>
        <p:spPr>
          <a:xfrm>
            <a:off x="3274550" y="118466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3"/>
          </p:nvPr>
        </p:nvSpPr>
        <p:spPr>
          <a:xfrm>
            <a:off x="405375" y="12048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 Layout 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subTitle" idx="1"/>
          </p:nvPr>
        </p:nvSpPr>
        <p:spPr>
          <a:xfrm>
            <a:off x="311700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1130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l out plus image">
  <p:cSld name="Call out plus imag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218900" y="228975"/>
            <a:ext cx="1860300" cy="23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l out plus image 1">
  <p:cSld name="Call out plus image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218900" y="228975"/>
            <a:ext cx="1860300" cy="23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ld chapter break or bold statement gold 2">
  <p:cSld name="Gold chapter break or bold statement gold 2">
    <p:bg>
      <p:bgPr>
        <a:solidFill>
          <a:schemeClr val="accen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ubTitle" idx="1"/>
          </p:nvPr>
        </p:nvSpPr>
        <p:spPr>
          <a:xfrm>
            <a:off x="43682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ld chapter break or bold statement gold 1">
  <p:cSld name="Gold chapter break or bold statement gold 1">
    <p:bg>
      <p:bgPr>
        <a:solidFill>
          <a:schemeClr val="accent2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311700" y="826025"/>
            <a:ext cx="624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6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marL="914400" lvl="1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marL="1371600" lvl="2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marL="1828800" lvl="3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marL="2286000" lvl="4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marL="2743200" lvl="5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marL="3200400" lvl="6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marL="3657600" lvl="7" indent="-2286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marL="4114800" lvl="8" indent="-2286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9"/>
          <p:cNvSpPr/>
          <p:nvPr/>
        </p:nvSpPr>
        <p:spPr>
          <a:xfrm>
            <a:off x="7870825" y="2"/>
            <a:ext cx="635637" cy="267678"/>
          </a:xfrm>
          <a:custGeom>
            <a:avLst/>
            <a:gdLst/>
            <a:ahLst/>
            <a:cxnLst/>
            <a:rect l="l" t="t" r="r" b="b"/>
            <a:pathLst>
              <a:path w="1135066" h="477997" extrusionOk="0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9"/>
          <p:cNvSpPr/>
          <p:nvPr/>
        </p:nvSpPr>
        <p:spPr>
          <a:xfrm flipH="1">
            <a:off x="92652" y="4288429"/>
            <a:ext cx="1328707" cy="855071"/>
          </a:xfrm>
          <a:custGeom>
            <a:avLst/>
            <a:gdLst/>
            <a:ahLst/>
            <a:cxnLst/>
            <a:rect l="l" t="t" r="r" b="b"/>
            <a:pathLst>
              <a:path w="1771609" h="1140095" extrusionOk="0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nir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and intro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311708" y="21161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11700" y="4205725"/>
            <a:ext cx="8151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7" name="Google Shape;17;p3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5068" y="187047"/>
            <a:ext cx="3845100" cy="106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ld chapter break or bold statement gold">
  <p:cSld name="Gold chapter break or bold statement gold">
    <p:bg>
      <p:bgPr>
        <a:solidFill>
          <a:schemeClr val="accen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826025"/>
            <a:ext cx="624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break agenda">
  <p:cSld name="Chapter break agenda">
    <p:bg>
      <p:bgPr>
        <a:solidFill>
          <a:srgbClr val="000000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64100" y="2045225"/>
            <a:ext cx="278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4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4800" b="1">
                <a:solidFill>
                  <a:srgbClr val="FFFFFF"/>
                </a:solidFill>
              </a:defRPr>
            </a:lvl2pPr>
            <a:lvl3pPr lvl="2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4800" b="1">
                <a:solidFill>
                  <a:srgbClr val="FFFFFF"/>
                </a:solidFill>
              </a:defRPr>
            </a:lvl3pPr>
            <a:lvl4pPr lvl="3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4800" b="1">
                <a:solidFill>
                  <a:srgbClr val="FFFFFF"/>
                </a:solidFill>
              </a:defRPr>
            </a:lvl4pPr>
            <a:lvl5pPr lvl="4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4800" b="1">
                <a:solidFill>
                  <a:srgbClr val="FFFFFF"/>
                </a:solidFill>
              </a:defRPr>
            </a:lvl5pPr>
            <a:lvl6pPr lvl="5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4800" b="1">
                <a:solidFill>
                  <a:srgbClr val="FFFFFF"/>
                </a:solidFill>
              </a:defRPr>
            </a:lvl6pPr>
            <a:lvl7pPr lvl="6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4800" b="1">
                <a:solidFill>
                  <a:srgbClr val="FFFFFF"/>
                </a:solidFill>
              </a:defRPr>
            </a:lvl7pPr>
            <a:lvl8pPr lvl="7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4800" b="1">
                <a:solidFill>
                  <a:srgbClr val="FFFFFF"/>
                </a:solidFill>
              </a:defRPr>
            </a:lvl8pPr>
            <a:lvl9pPr lvl="8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/>
          <p:nvPr/>
        </p:nvSpPr>
        <p:spPr>
          <a:xfrm>
            <a:off x="3664989" y="371598"/>
            <a:ext cx="1057200" cy="35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</a:pPr>
            <a:r>
              <a:rPr lang="en" sz="225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4925925" y="1039900"/>
            <a:ext cx="3589500" cy="27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break bar">
  <p:cSld name="Chapter break ba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0" y="1314450"/>
            <a:ext cx="9144000" cy="154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7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break maroon bar">
  <p:cSld name="Chapter break maroon ba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0" y="1314450"/>
            <a:ext cx="9144000" cy="154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700" b="1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with 3 column 1">
  <p:cSld name="Headline with 3 column 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  <a:highlight>
                  <a:schemeClr val="accent1"/>
                </a:highlight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  <a:highlight>
                  <a:schemeClr val="accent1"/>
                </a:highlight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  <a:highlight>
                  <a:schemeClr val="accent1"/>
                </a:highlight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  <a:highlight>
                  <a:schemeClr val="accent1"/>
                </a:highlight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  <a:highlight>
                  <a:schemeClr val="accent1"/>
                </a:highlight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  <a:highlight>
                  <a:schemeClr val="accent1"/>
                </a:highlight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  <a:highlight>
                  <a:schemeClr val="accent1"/>
                </a:highlight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1"/>
          </p:nvPr>
        </p:nvSpPr>
        <p:spPr>
          <a:xfrm>
            <a:off x="6215500" y="11630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2"/>
          </p:nvPr>
        </p:nvSpPr>
        <p:spPr>
          <a:xfrm>
            <a:off x="3274550" y="118466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3"/>
          </p:nvPr>
        </p:nvSpPr>
        <p:spPr>
          <a:xfrm>
            <a:off x="405375" y="12048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with text 1">
  <p:cSld name="Headline with text 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311698" y="1204825"/>
            <a:ext cx="78204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/>
          <p:nvPr/>
        </p:nvSpPr>
        <p:spPr>
          <a:xfrm>
            <a:off x="4572000" y="-134650"/>
            <a:ext cx="4572000" cy="527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2pPr>
            <a:lvl3pPr lvl="2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3pPr>
            <a:lvl4pPr lvl="3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4pPr>
            <a:lvl5pPr lvl="4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5pPr>
            <a:lvl6pPr lvl="5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6pPr>
            <a:lvl7pPr lvl="6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7pPr>
            <a:lvl8pPr lvl="7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8pPr>
            <a:lvl9pPr lvl="8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/>
            </a:lvl1pPr>
            <a:lvl2pPr lvl="1" algn="r" rtl="0">
              <a:buNone/>
              <a:defRPr sz="1300"/>
            </a:lvl2pPr>
            <a:lvl3pPr lvl="2" algn="r" rtl="0">
              <a:buNone/>
              <a:defRPr sz="1300"/>
            </a:lvl3pPr>
            <a:lvl4pPr lvl="3" algn="r" rtl="0">
              <a:buNone/>
              <a:defRPr sz="1300"/>
            </a:lvl4pPr>
            <a:lvl5pPr lvl="4" algn="r" rtl="0">
              <a:buNone/>
              <a:defRPr sz="1300"/>
            </a:lvl5pPr>
            <a:lvl6pPr lvl="5" algn="r" rtl="0">
              <a:buNone/>
              <a:defRPr sz="1300"/>
            </a:lvl6pPr>
            <a:lvl7pPr lvl="6" algn="r" rtl="0">
              <a:buNone/>
              <a:defRPr sz="1300"/>
            </a:lvl7pPr>
            <a:lvl8pPr lvl="7" algn="r" rtl="0">
              <a:buNone/>
              <a:defRPr sz="1300"/>
            </a:lvl8pPr>
            <a:lvl9pPr lvl="8" algn="r" rtl="0">
              <a:buNone/>
              <a:defRPr sz="13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1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0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Relationship Id="rId9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7.png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.png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.png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.png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6" Type="http://schemas.openxmlformats.org/officeDocument/2006/relationships/hyperlink" Target="https://arxiv.org/pdf/2506.08123" TargetMode="External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>
            <a:spLocks noGrp="1"/>
          </p:cNvSpPr>
          <p:nvPr>
            <p:ph type="ctrTitle"/>
          </p:nvPr>
        </p:nvSpPr>
        <p:spPr>
          <a:xfrm>
            <a:off x="311708" y="11404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QA-LIGN: Aligning LLMs through Constitutionally Decomposed QA</a:t>
            </a:r>
            <a:endParaRPr sz="2900"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1"/>
          </p:nvPr>
        </p:nvSpPr>
        <p:spPr>
          <a:xfrm>
            <a:off x="311700" y="3299125"/>
            <a:ext cx="8151600" cy="5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Jacob Dineen, Aswin RRV, Qin Liu, Zhikun Xu, Xiao Ye, Ming Shen, Zhaonan Li, Shijie Lu, Chitta Baral, Muhao Chen, Ben Zhou</a:t>
            </a:r>
            <a:endParaRPr sz="1600"/>
          </a:p>
        </p:txBody>
      </p:sp>
      <p:sp>
        <p:nvSpPr>
          <p:cNvPr id="96" name="Google Shape;96;p20"/>
          <p:cNvSpPr txBox="1">
            <a:spLocks noGrp="1"/>
          </p:cNvSpPr>
          <p:nvPr>
            <p:ph type="subTitle" idx="1"/>
          </p:nvPr>
        </p:nvSpPr>
        <p:spPr>
          <a:xfrm>
            <a:off x="224125" y="4223625"/>
            <a:ext cx="8767200" cy="5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2"/>
                </a:solidFill>
              </a:rPr>
              <a:t>30th Anniversary</a:t>
            </a:r>
            <a:endParaRPr sz="130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2"/>
                </a:solidFill>
              </a:rPr>
              <a:t>The 2025 Conference on Empirical Methods in Natural Language Processing, November 4-9, Suzhou, China</a:t>
            </a:r>
            <a:endParaRPr sz="1300">
              <a:solidFill>
                <a:schemeClr val="accent2"/>
              </a:solidFill>
            </a:endParaRPr>
          </a:p>
        </p:txBody>
      </p:sp>
      <p:pic>
        <p:nvPicPr>
          <p:cNvPr id="97" name="Google Shape;97;p20" title="EMNLP2025_main-logo_colo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1625" y="100852"/>
            <a:ext cx="2731950" cy="126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Audio 20">
            <a:extLst>
              <a:ext uri="{FF2B5EF4-FFF2-40B4-BE49-F238E27FC236}">
                <a16:creationId xmlns:a16="http://schemas.microsoft.com/office/drawing/2014/main" id="{C915B07A-2FCD-28E2-F4ED-43491FB3E2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40"/>
    </mc:Choice>
    <mc:Fallback>
      <p:transition spd="slow" advTm="169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Overview</a:t>
            </a:r>
            <a:endParaRPr sz="2600"/>
          </a:p>
        </p:txBody>
      </p:sp>
      <p:sp>
        <p:nvSpPr>
          <p:cNvPr id="154" name="Google Shape;154;p29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Novel framework for enhancing LLM alignment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19278AB1-7EF5-E525-DFD5-7A4ABD13CE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80"/>
    </mc:Choice>
    <mc:Fallback>
      <p:transition spd="slow" advTm="10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Overview</a:t>
            </a:r>
            <a:endParaRPr sz="2600"/>
          </a:p>
        </p:txBody>
      </p:sp>
      <p:sp>
        <p:nvSpPr>
          <p:cNvPr id="160" name="Google Shape;160;p30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Novel framework for enhancing LLM alignment</a:t>
            </a:r>
            <a:endParaRPr sz="16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Decomposes rewards into principle/dimension/question-specific evaluations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3" name="Audio 12">
            <a:extLst>
              <a:ext uri="{FF2B5EF4-FFF2-40B4-BE49-F238E27FC236}">
                <a16:creationId xmlns:a16="http://schemas.microsoft.com/office/drawing/2014/main" id="{DBFB70CE-C3CC-6CC7-F25F-49D7CA61FE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80"/>
    </mc:Choice>
    <mc:Fallback>
      <p:transition spd="slow" advTm="20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Overview</a:t>
            </a:r>
            <a:endParaRPr sz="2600"/>
          </a:p>
        </p:txBody>
      </p:sp>
      <p:sp>
        <p:nvSpPr>
          <p:cNvPr id="166" name="Google Shape;166;p31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Novel framework for enhancing LLM alignment</a:t>
            </a:r>
            <a:endParaRPr sz="16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Decomposes rewards into principle/dimension/question-specific evaluations</a:t>
            </a:r>
            <a:endParaRPr sz="16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Uses Natural Language programs/rubrics for transparent feedback to learn from unsafe reasoning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3AF490FA-52CA-10FB-71AE-1D40BA5A7E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40"/>
    </mc:Choice>
    <mc:Fallback>
      <p:transition spd="slow" advTm="14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Overview</a:t>
            </a:r>
            <a:endParaRPr sz="2600"/>
          </a:p>
        </p:txBody>
      </p:sp>
      <p:sp>
        <p:nvSpPr>
          <p:cNvPr id="172" name="Google Shape;172;p32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Novel framework for enhancing LLM alignment</a:t>
            </a:r>
            <a:endParaRPr sz="16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Decomposes rewards into principle/dimension/question-specific evaluations</a:t>
            </a:r>
            <a:endParaRPr sz="16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Uses Natural Language programs/rubrics for transparent feedback to learn from unsafe reasoning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73" name="Google Shape;17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89863" y="2523400"/>
            <a:ext cx="4875275" cy="262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Audio 9">
            <a:extLst>
              <a:ext uri="{FF2B5EF4-FFF2-40B4-BE49-F238E27FC236}">
                <a16:creationId xmlns:a16="http://schemas.microsoft.com/office/drawing/2014/main" id="{E20ED57F-68A9-32EC-E294-9E777CCCA3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21"/>
    </mc:Choice>
    <mc:Fallback>
      <p:transition spd="slow" advTm="13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Stage 1</a:t>
            </a:r>
            <a:endParaRPr sz="2600"/>
          </a:p>
        </p:txBody>
      </p:sp>
      <p:sp>
        <p:nvSpPr>
          <p:cNvPr id="179" name="Google Shape;179;p33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A strong LLM expands user-defined constitutional principles into a hierarchical evaluation program (Q) with question-level checks.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225" y="2790025"/>
            <a:ext cx="1192851" cy="1192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3"/>
          <p:cNvSpPr txBox="1"/>
          <p:nvPr/>
        </p:nvSpPr>
        <p:spPr>
          <a:xfrm>
            <a:off x="134750" y="3900600"/>
            <a:ext cx="12630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User-defined Principles</a:t>
            </a:r>
            <a:endParaRPr sz="800" b="1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CAE7D376-496A-77E7-4444-76470F9EFD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60"/>
    </mc:Choice>
    <mc:Fallback>
      <p:transition spd="slow" advTm="10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Stage 1</a:t>
            </a:r>
            <a:endParaRPr sz="2600"/>
          </a:p>
        </p:txBody>
      </p:sp>
      <p:sp>
        <p:nvSpPr>
          <p:cNvPr id="187" name="Google Shape;187;p34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A strong LLM expands user-defined constitutional principles into a hierarchical evaluation program (Q) with question-level checks.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88" name="Google Shape;18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225" y="2790025"/>
            <a:ext cx="1192851" cy="1192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45198" y="2820050"/>
            <a:ext cx="1142400" cy="113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4"/>
          <p:cNvSpPr txBox="1"/>
          <p:nvPr/>
        </p:nvSpPr>
        <p:spPr>
          <a:xfrm>
            <a:off x="134750" y="3900600"/>
            <a:ext cx="12630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User-defined Principles</a:t>
            </a:r>
            <a:endParaRPr sz="800" b="1"/>
          </a:p>
        </p:txBody>
      </p:sp>
      <p:sp>
        <p:nvSpPr>
          <p:cNvPr id="191" name="Google Shape;191;p34"/>
          <p:cNvSpPr txBox="1"/>
          <p:nvPr/>
        </p:nvSpPr>
        <p:spPr>
          <a:xfrm>
            <a:off x="2547475" y="3900600"/>
            <a:ext cx="12630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Strong LLM</a:t>
            </a:r>
            <a:endParaRPr sz="800" b="1"/>
          </a:p>
        </p:txBody>
      </p:sp>
      <p:cxnSp>
        <p:nvCxnSpPr>
          <p:cNvPr id="192" name="Google Shape;192;p34"/>
          <p:cNvCxnSpPr>
            <a:stCxn id="188" idx="3"/>
            <a:endCxn id="189" idx="1"/>
          </p:cNvCxnSpPr>
          <p:nvPr/>
        </p:nvCxnSpPr>
        <p:spPr>
          <a:xfrm>
            <a:off x="1356076" y="3386451"/>
            <a:ext cx="88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5" name="Audio 4">
            <a:extLst>
              <a:ext uri="{FF2B5EF4-FFF2-40B4-BE49-F238E27FC236}">
                <a16:creationId xmlns:a16="http://schemas.microsoft.com/office/drawing/2014/main" id="{3E646D9E-1E17-A5FD-A71D-76A222DDD4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40"/>
    </mc:Choice>
    <mc:Fallback>
      <p:transition spd="slow" advTm="20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Stage 1</a:t>
            </a:r>
            <a:endParaRPr sz="2600"/>
          </a:p>
        </p:txBody>
      </p:sp>
      <p:sp>
        <p:nvSpPr>
          <p:cNvPr id="198" name="Google Shape;198;p35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A strong LLM expands user-defined constitutional principles into a hierarchical evaluation program (Q) with question-level checks.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99" name="Google Shape;19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5500" y="2061850"/>
            <a:ext cx="2043875" cy="264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225" y="2790025"/>
            <a:ext cx="1192851" cy="1192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45198" y="2820050"/>
            <a:ext cx="1142400" cy="113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5"/>
          <p:cNvSpPr txBox="1"/>
          <p:nvPr/>
        </p:nvSpPr>
        <p:spPr>
          <a:xfrm>
            <a:off x="134750" y="3900600"/>
            <a:ext cx="12630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User-defined Principles</a:t>
            </a:r>
            <a:endParaRPr sz="800" b="1"/>
          </a:p>
        </p:txBody>
      </p:sp>
      <p:sp>
        <p:nvSpPr>
          <p:cNvPr id="203" name="Google Shape;203;p35"/>
          <p:cNvSpPr txBox="1"/>
          <p:nvPr/>
        </p:nvSpPr>
        <p:spPr>
          <a:xfrm>
            <a:off x="2547475" y="3900600"/>
            <a:ext cx="12630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Strong LLM</a:t>
            </a:r>
            <a:endParaRPr sz="800" b="1"/>
          </a:p>
        </p:txBody>
      </p:sp>
      <p:cxnSp>
        <p:nvCxnSpPr>
          <p:cNvPr id="204" name="Google Shape;204;p35"/>
          <p:cNvCxnSpPr>
            <a:stCxn id="200" idx="3"/>
            <a:endCxn id="201" idx="1"/>
          </p:cNvCxnSpPr>
          <p:nvPr/>
        </p:nvCxnSpPr>
        <p:spPr>
          <a:xfrm>
            <a:off x="1356076" y="3386451"/>
            <a:ext cx="88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35"/>
          <p:cNvCxnSpPr>
            <a:stCxn id="201" idx="3"/>
            <a:endCxn id="199" idx="1"/>
          </p:cNvCxnSpPr>
          <p:nvPr/>
        </p:nvCxnSpPr>
        <p:spPr>
          <a:xfrm>
            <a:off x="3387598" y="3386450"/>
            <a:ext cx="98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35"/>
          <p:cNvSpPr txBox="1"/>
          <p:nvPr/>
        </p:nvSpPr>
        <p:spPr>
          <a:xfrm>
            <a:off x="4341950" y="4671700"/>
            <a:ext cx="23964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Dimensions that make up the core principles</a:t>
            </a:r>
            <a:endParaRPr sz="800" b="1"/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23C978A5-CD70-6F5E-222E-5DCC3DC563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20"/>
    </mc:Choice>
    <mc:Fallback>
      <p:transition spd="slow" advTm="22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Stage 1</a:t>
            </a:r>
            <a:endParaRPr sz="2600"/>
          </a:p>
        </p:txBody>
      </p:sp>
      <p:sp>
        <p:nvSpPr>
          <p:cNvPr id="212" name="Google Shape;212;p36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A strong LLM expands user-defined constitutional principles into a hierarchical evaluation program (Q) with question-level checks.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213" name="Google Shape;213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5500" y="2061850"/>
            <a:ext cx="2043875" cy="264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72375" y="1982413"/>
            <a:ext cx="2025975" cy="280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3225" y="2790025"/>
            <a:ext cx="1192851" cy="1192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45198" y="2820050"/>
            <a:ext cx="1142400" cy="113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6"/>
          <p:cNvSpPr txBox="1"/>
          <p:nvPr/>
        </p:nvSpPr>
        <p:spPr>
          <a:xfrm>
            <a:off x="134750" y="3900600"/>
            <a:ext cx="12630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User-defined Principles</a:t>
            </a:r>
            <a:endParaRPr sz="800" b="1"/>
          </a:p>
        </p:txBody>
      </p:sp>
      <p:sp>
        <p:nvSpPr>
          <p:cNvPr id="218" name="Google Shape;218;p36"/>
          <p:cNvSpPr txBox="1"/>
          <p:nvPr/>
        </p:nvSpPr>
        <p:spPr>
          <a:xfrm>
            <a:off x="2547475" y="3900600"/>
            <a:ext cx="12630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Strong LLM</a:t>
            </a:r>
            <a:endParaRPr sz="800" b="1"/>
          </a:p>
        </p:txBody>
      </p:sp>
      <p:cxnSp>
        <p:nvCxnSpPr>
          <p:cNvPr id="219" name="Google Shape;219;p36"/>
          <p:cNvCxnSpPr>
            <a:stCxn id="215" idx="3"/>
            <a:endCxn id="216" idx="1"/>
          </p:cNvCxnSpPr>
          <p:nvPr/>
        </p:nvCxnSpPr>
        <p:spPr>
          <a:xfrm>
            <a:off x="1356076" y="3386451"/>
            <a:ext cx="88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" name="Google Shape;220;p36"/>
          <p:cNvCxnSpPr>
            <a:stCxn id="216" idx="3"/>
            <a:endCxn id="213" idx="1"/>
          </p:cNvCxnSpPr>
          <p:nvPr/>
        </p:nvCxnSpPr>
        <p:spPr>
          <a:xfrm>
            <a:off x="3387598" y="3386450"/>
            <a:ext cx="98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" name="Google Shape;221;p36"/>
          <p:cNvCxnSpPr>
            <a:stCxn id="213" idx="3"/>
            <a:endCxn id="214" idx="1"/>
          </p:cNvCxnSpPr>
          <p:nvPr/>
        </p:nvCxnSpPr>
        <p:spPr>
          <a:xfrm>
            <a:off x="6419375" y="3386450"/>
            <a:ext cx="453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2" name="Google Shape;222;p36"/>
          <p:cNvSpPr txBox="1"/>
          <p:nvPr/>
        </p:nvSpPr>
        <p:spPr>
          <a:xfrm>
            <a:off x="4341950" y="4671700"/>
            <a:ext cx="23964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Dimensions that make up the core principles</a:t>
            </a:r>
            <a:endParaRPr sz="800" b="1"/>
          </a:p>
        </p:txBody>
      </p:sp>
      <p:sp>
        <p:nvSpPr>
          <p:cNvPr id="223" name="Google Shape;223;p36"/>
          <p:cNvSpPr txBox="1"/>
          <p:nvPr/>
        </p:nvSpPr>
        <p:spPr>
          <a:xfrm>
            <a:off x="7058525" y="4710400"/>
            <a:ext cx="19017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Nested questions to check dimension-level “goodness”</a:t>
            </a:r>
            <a:endParaRPr sz="800" b="1"/>
          </a:p>
        </p:txBody>
      </p:sp>
      <p:pic>
        <p:nvPicPr>
          <p:cNvPr id="16" name="Audio 15">
            <a:extLst>
              <a:ext uri="{FF2B5EF4-FFF2-40B4-BE49-F238E27FC236}">
                <a16:creationId xmlns:a16="http://schemas.microsoft.com/office/drawing/2014/main" id="{362E64EE-67A9-B852-D8D5-05B87753C0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92"/>
    </mc:Choice>
    <mc:Fallback>
      <p:transition spd="slow" advTm="34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Stage 2</a:t>
            </a:r>
            <a:endParaRPr sz="2600"/>
          </a:p>
        </p:txBody>
      </p:sp>
      <p:sp>
        <p:nvSpPr>
          <p:cNvPr id="229" name="Google Shape;229;p37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Supervised fine-tuning (500 samples) teaches the model the two-pass workflow (draft → reflect → revise) using critiques guided from stage 1 rubrics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0" name="Audio 9">
            <a:extLst>
              <a:ext uri="{FF2B5EF4-FFF2-40B4-BE49-F238E27FC236}">
                <a16:creationId xmlns:a16="http://schemas.microsoft.com/office/drawing/2014/main" id="{9B021044-E12F-F6E4-ED39-D48319D3A4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80"/>
    </mc:Choice>
    <mc:Fallback>
      <p:transition spd="slow" advTm="10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Stage 2</a:t>
            </a:r>
            <a:endParaRPr sz="2600"/>
          </a:p>
        </p:txBody>
      </p:sp>
      <p:sp>
        <p:nvSpPr>
          <p:cNvPr id="235" name="Google Shape;235;p38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Supervised fine-tuning (500 samples) teaches the model the two-pass workflow (draft → reflect → revise) using critiques guided from stage 1 rubrics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236" name="Google Shape;236;p38"/>
          <p:cNvSpPr txBox="1"/>
          <p:nvPr/>
        </p:nvSpPr>
        <p:spPr>
          <a:xfrm>
            <a:off x="404225" y="2260325"/>
            <a:ext cx="4209900" cy="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</a:rPr>
              <a:t>Draft Response Generation</a:t>
            </a:r>
            <a:endParaRPr sz="9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An unaligned model generates a raw response to a user’s query.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37" name="Google Shape;237;p38"/>
          <p:cNvSpPr/>
          <p:nvPr/>
        </p:nvSpPr>
        <p:spPr>
          <a:xfrm>
            <a:off x="105875" y="2386825"/>
            <a:ext cx="298500" cy="572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C0862357-6BC5-95C4-ED26-6B670E8A5C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20"/>
    </mc:Choice>
    <mc:Fallback>
      <p:transition spd="slow" advTm="10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16" name="Audio 15">
            <a:extLst>
              <a:ext uri="{FF2B5EF4-FFF2-40B4-BE49-F238E27FC236}">
                <a16:creationId xmlns:a16="http://schemas.microsoft.com/office/drawing/2014/main" id="{20CDFC61-6C70-4991-74FA-89487EA65E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0"/>
    </mc:Choice>
    <mc:Fallback>
      <p:transition spd="slow" advTm="3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Stage 2</a:t>
            </a:r>
            <a:endParaRPr sz="2600"/>
          </a:p>
        </p:txBody>
      </p:sp>
      <p:sp>
        <p:nvSpPr>
          <p:cNvPr id="243" name="Google Shape;243;p39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Supervised fine-tuning (500 samples) teaches the model the two-pass workflow (draft → reflect → revise) using critiques guided from stage 1 rubrics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244" name="Google Shape;244;p39"/>
          <p:cNvSpPr txBox="1"/>
          <p:nvPr/>
        </p:nvSpPr>
        <p:spPr>
          <a:xfrm>
            <a:off x="404225" y="2260325"/>
            <a:ext cx="4209900" cy="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</a:rPr>
              <a:t>Draft Response Generation</a:t>
            </a:r>
            <a:endParaRPr sz="9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An unaligned model generates a raw response to a user’s query.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45" name="Google Shape;245;p39"/>
          <p:cNvSpPr txBox="1"/>
          <p:nvPr/>
        </p:nvSpPr>
        <p:spPr>
          <a:xfrm>
            <a:off x="688825" y="3013925"/>
            <a:ext cx="4457400" cy="13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</a:rPr>
              <a:t>Reflection on Issues</a:t>
            </a:r>
            <a:endParaRPr sz="9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It then learns to critically evaluate its own draft against constitutional principles and fine-grained checks, identifying potential issues like factual inaccuracies, harmful content, or lack of helpfulness.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46" name="Google Shape;246;p39"/>
          <p:cNvSpPr/>
          <p:nvPr/>
        </p:nvSpPr>
        <p:spPr>
          <a:xfrm>
            <a:off x="105875" y="2386825"/>
            <a:ext cx="298500" cy="572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47" name="Google Shape;247;p39"/>
          <p:cNvSpPr/>
          <p:nvPr/>
        </p:nvSpPr>
        <p:spPr>
          <a:xfrm>
            <a:off x="431500" y="3240425"/>
            <a:ext cx="298500" cy="572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E86EF97B-1E03-032A-9733-78D1ACC3EB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20"/>
    </mc:Choice>
    <mc:Fallback>
      <p:transition spd="slow" advTm="14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Stage 2</a:t>
            </a:r>
            <a:endParaRPr sz="2600"/>
          </a:p>
        </p:txBody>
      </p:sp>
      <p:sp>
        <p:nvSpPr>
          <p:cNvPr id="253" name="Google Shape;253;p40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Supervised fine-tuning (500 samples) teaches the model the two-pass workflow (draft → reflect → revise) using critiques guided from stage 1 rubrics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254" name="Google Shape;25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4056" y="2431500"/>
            <a:ext cx="2641945" cy="226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0"/>
          <p:cNvSpPr txBox="1"/>
          <p:nvPr/>
        </p:nvSpPr>
        <p:spPr>
          <a:xfrm>
            <a:off x="404225" y="2260325"/>
            <a:ext cx="4209900" cy="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</a:rPr>
              <a:t>Draft Response Generation</a:t>
            </a:r>
            <a:endParaRPr sz="9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An unaligned model generates a raw response to a user’s query.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56" name="Google Shape;256;p40"/>
          <p:cNvSpPr txBox="1"/>
          <p:nvPr/>
        </p:nvSpPr>
        <p:spPr>
          <a:xfrm>
            <a:off x="688825" y="3013925"/>
            <a:ext cx="4457400" cy="13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</a:rPr>
              <a:t>Reflection on Issues</a:t>
            </a:r>
            <a:endParaRPr sz="9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It then learns to critically evaluate its own draft against constitutional principles and fine-grained checks, identifying potential issues like factual inaccuracies, harmful content, or lack of helpfulness.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57" name="Google Shape;257;p40"/>
          <p:cNvSpPr txBox="1"/>
          <p:nvPr/>
        </p:nvSpPr>
        <p:spPr>
          <a:xfrm>
            <a:off x="1159025" y="4032600"/>
            <a:ext cx="4209900" cy="12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</a:rPr>
              <a:t>Revision for Safety &amp; Quality</a:t>
            </a:r>
            <a:endParaRPr sz="9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Finally, the model learns to revise its response to address identified issues, enhancing safety, honesty, and overall quality, before presenting the final output.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58" name="Google Shape;258;p40"/>
          <p:cNvSpPr/>
          <p:nvPr/>
        </p:nvSpPr>
        <p:spPr>
          <a:xfrm>
            <a:off x="105875" y="2386825"/>
            <a:ext cx="298500" cy="572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9" name="Google Shape;259;p40"/>
          <p:cNvSpPr/>
          <p:nvPr/>
        </p:nvSpPr>
        <p:spPr>
          <a:xfrm>
            <a:off x="431500" y="3240425"/>
            <a:ext cx="298500" cy="572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0" name="Google Shape;260;p40"/>
          <p:cNvSpPr/>
          <p:nvPr/>
        </p:nvSpPr>
        <p:spPr>
          <a:xfrm>
            <a:off x="839625" y="4234250"/>
            <a:ext cx="298500" cy="572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30" name="Audio 29">
            <a:extLst>
              <a:ext uri="{FF2B5EF4-FFF2-40B4-BE49-F238E27FC236}">
                <a16:creationId xmlns:a16="http://schemas.microsoft.com/office/drawing/2014/main" id="{FE706562-218F-B60D-5266-8319682F8C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92"/>
    </mc:Choice>
    <mc:Fallback>
      <p:transition spd="slow" advTm="40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QA-LIGN Stage 3</a:t>
            </a:r>
            <a:endParaRPr sz="2600"/>
          </a:p>
        </p:txBody>
      </p:sp>
      <p:sp>
        <p:nvSpPr>
          <p:cNvPr id="266" name="Google Shape;266;p41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600">
                <a:solidFill>
                  <a:schemeClr val="dk1"/>
                </a:solidFill>
              </a:rPr>
              <a:t>GRPO fine-tuning uses the rubric (Q) to score drafts and revisions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Model generates response with draft, critique, and revision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QA-LIGN evaluates the draft and revision separately across Q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Criteria are hierarchically pooled, with a safety-first priority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Drafts and revisions are both incentivized towards higher scores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267" name="Google Shape;26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1150" y="3278625"/>
            <a:ext cx="4181725" cy="155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1013" y="2212600"/>
            <a:ext cx="1247600" cy="2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00350" y="2456312"/>
            <a:ext cx="1278675" cy="23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Audio 7">
            <a:extLst>
              <a:ext uri="{FF2B5EF4-FFF2-40B4-BE49-F238E27FC236}">
                <a16:creationId xmlns:a16="http://schemas.microsoft.com/office/drawing/2014/main" id="{FEF06922-C976-7C06-A128-C6EB6B7969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80"/>
    </mc:Choice>
    <mc:Fallback>
      <p:transition spd="slow" advTm="31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2"/>
          <p:cNvSpPr txBox="1">
            <a:spLocks noGrp="1"/>
          </p:cNvSpPr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Experiments &amp; Results</a:t>
            </a:r>
            <a:endParaRPr/>
          </a:p>
        </p:txBody>
      </p:sp>
      <p:pic>
        <p:nvPicPr>
          <p:cNvPr id="3" name="Audio 2">
            <a:extLst>
              <a:ext uri="{FF2B5EF4-FFF2-40B4-BE49-F238E27FC236}">
                <a16:creationId xmlns:a16="http://schemas.microsoft.com/office/drawing/2014/main" id="{320600DC-A3DD-144E-1237-DDB0721502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0"/>
    </mc:Choice>
    <mc:Fallback>
      <p:transition spd="slow" advTm="4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Experiment Setup</a:t>
            </a:r>
            <a:endParaRPr sz="2600"/>
          </a:p>
        </p:txBody>
      </p:sp>
      <p:sp>
        <p:nvSpPr>
          <p:cNvPr id="280" name="Google Shape;280;p43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9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🔧 Training Configuration</a:t>
            </a:r>
            <a:endParaRPr sz="1100" b="1">
              <a:solidFill>
                <a:schemeClr val="dk2"/>
              </a:solidFill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Starting point: </a:t>
            </a:r>
            <a:r>
              <a:rPr lang="en" sz="1100" b="1">
                <a:solidFill>
                  <a:schemeClr val="dk1"/>
                </a:solidFill>
              </a:rPr>
              <a:t>Llama-3.1-8B-Uncensored</a:t>
            </a:r>
            <a:r>
              <a:rPr lang="en" sz="1100">
                <a:solidFill>
                  <a:schemeClr val="dk1"/>
                </a:solidFill>
              </a:rPr>
              <a:t> model (for all methods)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Training data: </a:t>
            </a:r>
            <a:r>
              <a:rPr lang="en" sz="1100" b="1">
                <a:solidFill>
                  <a:schemeClr val="dk1"/>
                </a:solidFill>
              </a:rPr>
              <a:t>1,600 harmful prompts</a:t>
            </a:r>
            <a:r>
              <a:rPr lang="en" sz="1100">
                <a:solidFill>
                  <a:schemeClr val="dk1"/>
                </a:solidFill>
              </a:rPr>
              <a:t> from WildJailbreak</a:t>
            </a:r>
            <a:endParaRPr sz="11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b="1">
                <a:solidFill>
                  <a:schemeClr val="dk1"/>
                </a:solidFill>
              </a:rPr>
              <a:t>Same data and compute budgets</a:t>
            </a:r>
            <a:r>
              <a:rPr lang="en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100">
                <a:solidFill>
                  <a:schemeClr val="dk1"/>
                </a:solidFill>
              </a:rPr>
              <a:t>1 epoch</a:t>
            </a:r>
            <a:endParaRPr sz="110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100">
                <a:solidFill>
                  <a:schemeClr val="dk1"/>
                </a:solidFill>
              </a:rPr>
              <a:t>Same rollout budget/hyperparameters for GRPO</a:t>
            </a:r>
            <a:endParaRPr sz="1100"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 sz="1100">
                <a:solidFill>
                  <a:schemeClr val="dk1"/>
                </a:solidFill>
              </a:rPr>
              <a:t>Same step count for DPO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dk1"/>
                </a:solidFill>
              </a:rPr>
              <a:t>Goal: </a:t>
            </a:r>
            <a:r>
              <a:rPr lang="en" sz="1100">
                <a:solidFill>
                  <a:schemeClr val="dk1"/>
                </a:solidFill>
              </a:rPr>
              <a:t>Safety-align an uncensored model while preserving helpfulness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1054100" marR="1054100" lvl="0" indent="0" algn="l" rtl="0">
              <a:spcBef>
                <a:spcPts val="2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Goal:</a:t>
            </a:r>
            <a:r>
              <a:rPr lang="en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 Align an uncensored model to be safe while preserving helpfulness</a:t>
            </a:r>
            <a:endParaRPr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762000" marR="76200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100">
              <a:solidFill>
                <a:srgbClr val="33333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9" name="Audio 18">
            <a:extLst>
              <a:ext uri="{FF2B5EF4-FFF2-40B4-BE49-F238E27FC236}">
                <a16:creationId xmlns:a16="http://schemas.microsoft.com/office/drawing/2014/main" id="{7309DB3A-436B-3157-8C96-037514808A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81"/>
    </mc:Choice>
    <mc:Fallback>
      <p:transition spd="slow" advTm="24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Baselines</a:t>
            </a:r>
            <a:endParaRPr sz="2600"/>
          </a:p>
        </p:txBody>
      </p:sp>
      <p:sp>
        <p:nvSpPr>
          <p:cNvPr id="305" name="Google Shape;305;p46"/>
          <p:cNvSpPr/>
          <p:nvPr/>
        </p:nvSpPr>
        <p:spPr>
          <a:xfrm>
            <a:off x="769950" y="1912475"/>
            <a:ext cx="2532600" cy="594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Llama-3.1-8B-Instruct</a:t>
            </a:r>
            <a:endParaRPr sz="10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Base aligned model from Meta</a:t>
            </a:r>
            <a:endParaRPr sz="1000" dirty="0">
              <a:solidFill>
                <a:schemeClr val="lt1"/>
              </a:solidFill>
            </a:endParaRPr>
          </a:p>
        </p:txBody>
      </p:sp>
      <p:sp>
        <p:nvSpPr>
          <p:cNvPr id="306" name="Google Shape;306;p46"/>
          <p:cNvSpPr/>
          <p:nvPr/>
        </p:nvSpPr>
        <p:spPr>
          <a:xfrm>
            <a:off x="769950" y="2658825"/>
            <a:ext cx="2532600" cy="594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Llama-3.1-8B-Uncensored</a:t>
            </a:r>
            <a:endParaRPr sz="10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Unaligned starting point</a:t>
            </a:r>
            <a:endParaRPr sz="1000" dirty="0">
              <a:solidFill>
                <a:schemeClr val="lt1"/>
              </a:solidFill>
            </a:endParaRPr>
          </a:p>
        </p:txBody>
      </p:sp>
      <p:sp>
        <p:nvSpPr>
          <p:cNvPr id="307" name="Google Shape;307;p46"/>
          <p:cNvSpPr txBox="1"/>
          <p:nvPr/>
        </p:nvSpPr>
        <p:spPr>
          <a:xfrm>
            <a:off x="607650" y="789061"/>
            <a:ext cx="2857200" cy="5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🎯 Reference Models</a:t>
            </a:r>
            <a:endParaRPr sz="2100" b="1" dirty="0">
              <a:solidFill>
                <a:schemeClr val="dk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</a:endParaRPr>
          </a:p>
        </p:txBody>
      </p:sp>
      <p:pic>
        <p:nvPicPr>
          <p:cNvPr id="22" name="Audio 21">
            <a:extLst>
              <a:ext uri="{FF2B5EF4-FFF2-40B4-BE49-F238E27FC236}">
                <a16:creationId xmlns:a16="http://schemas.microsoft.com/office/drawing/2014/main" id="{3E7745DC-EF7B-3676-29EE-154DC84EF1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14"/>
    </mc:Choice>
    <mc:Fallback>
      <p:transition spd="slow" advTm="9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Baselines</a:t>
            </a:r>
            <a:endParaRPr sz="2600"/>
          </a:p>
        </p:txBody>
      </p:sp>
      <p:sp>
        <p:nvSpPr>
          <p:cNvPr id="305" name="Google Shape;305;p46"/>
          <p:cNvSpPr/>
          <p:nvPr/>
        </p:nvSpPr>
        <p:spPr>
          <a:xfrm>
            <a:off x="769950" y="1912475"/>
            <a:ext cx="2532600" cy="594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Llama-3.1-8B-Instruct</a:t>
            </a:r>
            <a:endParaRPr sz="10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Base aligned model from Meta</a:t>
            </a:r>
            <a:endParaRPr sz="1000" dirty="0">
              <a:solidFill>
                <a:schemeClr val="lt1"/>
              </a:solidFill>
            </a:endParaRPr>
          </a:p>
        </p:txBody>
      </p:sp>
      <p:sp>
        <p:nvSpPr>
          <p:cNvPr id="306" name="Google Shape;306;p46"/>
          <p:cNvSpPr/>
          <p:nvPr/>
        </p:nvSpPr>
        <p:spPr>
          <a:xfrm>
            <a:off x="769950" y="2658825"/>
            <a:ext cx="2532600" cy="594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Llama-3.1-8B-Uncensored</a:t>
            </a:r>
            <a:endParaRPr sz="10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Unaligned starting point</a:t>
            </a:r>
            <a:endParaRPr sz="1000" dirty="0">
              <a:solidFill>
                <a:schemeClr val="lt1"/>
              </a:solidFill>
            </a:endParaRPr>
          </a:p>
        </p:txBody>
      </p:sp>
      <p:sp>
        <p:nvSpPr>
          <p:cNvPr id="307" name="Google Shape;307;p46"/>
          <p:cNvSpPr txBox="1"/>
          <p:nvPr/>
        </p:nvSpPr>
        <p:spPr>
          <a:xfrm>
            <a:off x="607650" y="789061"/>
            <a:ext cx="2857200" cy="5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🎯 Reference Models</a:t>
            </a:r>
            <a:endParaRPr sz="2100" b="1" dirty="0">
              <a:solidFill>
                <a:schemeClr val="dk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</a:endParaRPr>
          </a:p>
        </p:txBody>
      </p:sp>
      <p:sp>
        <p:nvSpPr>
          <p:cNvPr id="308" name="Google Shape;308;p46"/>
          <p:cNvSpPr txBox="1"/>
          <p:nvPr/>
        </p:nvSpPr>
        <p:spPr>
          <a:xfrm>
            <a:off x="4572000" y="771225"/>
            <a:ext cx="2832300" cy="5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900"/>
              </a:spcBef>
              <a:spcAft>
                <a:spcPts val="1100"/>
              </a:spcAft>
              <a:buNone/>
            </a:pPr>
            <a:r>
              <a:rPr lang="en" sz="2100" b="1" dirty="0">
                <a:solidFill>
                  <a:schemeClr val="dk2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⚖️ Training Methods</a:t>
            </a:r>
            <a:endParaRPr sz="2100" b="1" dirty="0">
              <a:solidFill>
                <a:schemeClr val="dk2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9" name="Google Shape;309;p46"/>
          <p:cNvSpPr/>
          <p:nvPr/>
        </p:nvSpPr>
        <p:spPr>
          <a:xfrm>
            <a:off x="4618100" y="1862775"/>
            <a:ext cx="2532600" cy="594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Direct Preference Optimization </a:t>
            </a:r>
            <a:r>
              <a:rPr lang="en" sz="10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Same step budget </a:t>
            </a:r>
            <a:endParaRPr sz="100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8× step budget</a:t>
            </a:r>
            <a:endParaRPr sz="1000" dirty="0">
              <a:solidFill>
                <a:schemeClr val="lt1"/>
              </a:solidFill>
            </a:endParaRPr>
          </a:p>
        </p:txBody>
      </p:sp>
      <p:sp>
        <p:nvSpPr>
          <p:cNvPr id="310" name="Google Shape;310;p46"/>
          <p:cNvSpPr/>
          <p:nvPr/>
        </p:nvSpPr>
        <p:spPr>
          <a:xfrm>
            <a:off x="4618100" y="2658825"/>
            <a:ext cx="2532600" cy="594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GRPO Variants </a:t>
            </a:r>
            <a:endParaRPr sz="10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" sz="10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Think-SFT + QA-LIGN rubrics Unary reward models</a:t>
            </a:r>
            <a:endParaRPr sz="1000" dirty="0">
              <a:solidFill>
                <a:schemeClr val="lt1"/>
              </a:solidFill>
            </a:endParaRPr>
          </a:p>
        </p:txBody>
      </p:sp>
      <p:sp>
        <p:nvSpPr>
          <p:cNvPr id="311" name="Google Shape;311;p46"/>
          <p:cNvSpPr txBox="1"/>
          <p:nvPr/>
        </p:nvSpPr>
        <p:spPr>
          <a:xfrm>
            <a:off x="607650" y="3617375"/>
            <a:ext cx="7027200" cy="11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dk1"/>
                </a:solidFill>
              </a:rPr>
              <a:t>Same data and compute budgets</a:t>
            </a:r>
            <a:r>
              <a:rPr lang="en" sz="1100" dirty="0">
                <a:solidFill>
                  <a:schemeClr val="dk1"/>
                </a:solidFill>
              </a:rPr>
              <a:t> 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dirty="0">
                <a:solidFill>
                  <a:schemeClr val="dk1"/>
                </a:solidFill>
              </a:rPr>
              <a:t>1 epoch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dirty="0">
                <a:solidFill>
                  <a:schemeClr val="dk1"/>
                </a:solidFill>
              </a:rPr>
              <a:t>Same rollout budget/hyperparameters for GRPO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dirty="0">
                <a:solidFill>
                  <a:schemeClr val="dk1"/>
                </a:solidFill>
              </a:rPr>
              <a:t>Same step count for DPO</a:t>
            </a:r>
            <a:endParaRPr dirty="0"/>
          </a:p>
        </p:txBody>
      </p:sp>
      <p:pic>
        <p:nvPicPr>
          <p:cNvPr id="38" name="Audio 37">
            <a:extLst>
              <a:ext uri="{FF2B5EF4-FFF2-40B4-BE49-F238E27FC236}">
                <a16:creationId xmlns:a16="http://schemas.microsoft.com/office/drawing/2014/main" id="{46146279-804D-88B5-6D56-D009F85764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284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68"/>
    </mc:Choice>
    <mc:Fallback>
      <p:transition spd="slow" advTm="36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Evaluation Datasets</a:t>
            </a:r>
            <a:endParaRPr sz="2600"/>
          </a:p>
        </p:txBody>
      </p:sp>
      <p:sp>
        <p:nvSpPr>
          <p:cNvPr id="334" name="Google Shape;334;p49"/>
          <p:cNvSpPr/>
          <p:nvPr/>
        </p:nvSpPr>
        <p:spPr>
          <a:xfrm>
            <a:off x="708050" y="1726875"/>
            <a:ext cx="1777800" cy="229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Generic Safety:</a:t>
            </a:r>
            <a:endParaRPr sz="12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AdvBench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JailbreakBench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ALERT,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MaliciousInstruct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StrongREJECT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SORRY-Bench</a:t>
            </a:r>
            <a:endParaRPr sz="7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HarmBench</a:t>
            </a:r>
            <a:r>
              <a:rPr lang="en" sz="12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Suite:</a:t>
            </a:r>
            <a:endParaRPr sz="12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ZeroShot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DirectRequest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Human-JB, GBDA, PEZ, UAT,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AutoDAN</a:t>
            </a:r>
            <a:endParaRPr sz="7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7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highlight>
                  <a:schemeClr val="dk2"/>
                </a:highlight>
                <a:latin typeface="Verdana"/>
                <a:ea typeface="Verdana"/>
                <a:cs typeface="Verdana"/>
                <a:sym typeface="Verdana"/>
              </a:rPr>
              <a:t>Metric: ASR ↓</a:t>
            </a:r>
            <a:endParaRPr sz="1000" b="1" dirty="0">
              <a:solidFill>
                <a:schemeClr val="lt1"/>
              </a:solidFill>
              <a:highlight>
                <a:schemeClr val="dk2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5" name="Google Shape;335;p49"/>
          <p:cNvSpPr txBox="1"/>
          <p:nvPr/>
        </p:nvSpPr>
        <p:spPr>
          <a:xfrm>
            <a:off x="958250" y="1017725"/>
            <a:ext cx="1277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900"/>
              </a:spcBef>
              <a:spcAft>
                <a:spcPts val="1100"/>
              </a:spcAft>
              <a:buNone/>
            </a:pPr>
            <a:r>
              <a:rPr lang="en" sz="1500" b="1" dirty="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🛡️ Safety</a:t>
            </a:r>
            <a:endParaRPr sz="1500" b="1" dirty="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07A709C2-0A11-5C4D-0CDA-2846CA42BD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60"/>
    </mc:Choice>
    <mc:Fallback>
      <p:transition spd="slow" advTm="20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Evaluation Datasets</a:t>
            </a:r>
            <a:endParaRPr sz="2600"/>
          </a:p>
        </p:txBody>
      </p:sp>
      <p:sp>
        <p:nvSpPr>
          <p:cNvPr id="334" name="Google Shape;334;p49"/>
          <p:cNvSpPr/>
          <p:nvPr/>
        </p:nvSpPr>
        <p:spPr>
          <a:xfrm>
            <a:off x="708050" y="1726875"/>
            <a:ext cx="1777800" cy="229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Generic Safety:</a:t>
            </a:r>
            <a:endParaRPr sz="12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AdvBench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JailbreakBench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ALERT,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MaliciousInstruct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StrongREJECT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SORRY-Bench</a:t>
            </a:r>
            <a:endParaRPr sz="7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HarmBench</a:t>
            </a:r>
            <a:r>
              <a:rPr lang="en" sz="12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Suite:</a:t>
            </a:r>
            <a:endParaRPr sz="12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ZeroShot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DirectRequest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Human-JB, GBDA, PEZ, UAT,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AutoDAN</a:t>
            </a:r>
            <a:endParaRPr sz="7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7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highlight>
                  <a:schemeClr val="dk2"/>
                </a:highlight>
                <a:latin typeface="Verdana"/>
                <a:ea typeface="Verdana"/>
                <a:cs typeface="Verdana"/>
                <a:sym typeface="Verdana"/>
              </a:rPr>
              <a:t>Metric: ASR ↓</a:t>
            </a:r>
            <a:endParaRPr sz="1000" b="1" dirty="0">
              <a:solidFill>
                <a:schemeClr val="lt1"/>
              </a:solidFill>
              <a:highlight>
                <a:schemeClr val="dk2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5" name="Google Shape;335;p49"/>
          <p:cNvSpPr txBox="1"/>
          <p:nvPr/>
        </p:nvSpPr>
        <p:spPr>
          <a:xfrm>
            <a:off x="958250" y="1017725"/>
            <a:ext cx="1277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900"/>
              </a:spcBef>
              <a:spcAft>
                <a:spcPts val="1100"/>
              </a:spcAft>
              <a:buNone/>
            </a:pPr>
            <a:r>
              <a:rPr lang="en" sz="1500" b="1" dirty="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🛡️ Safety</a:t>
            </a:r>
            <a:endParaRPr sz="1500" b="1" dirty="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6" name="Google Shape;336;p49"/>
          <p:cNvSpPr/>
          <p:nvPr/>
        </p:nvSpPr>
        <p:spPr>
          <a:xfrm>
            <a:off x="3058925" y="1726875"/>
            <a:ext cx="1777800" cy="229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SGX</a:t>
            </a:r>
            <a:endParaRPr sz="12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Culturally diverse safe queries</a:t>
            </a:r>
            <a:endParaRPr sz="7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OR-Bench</a:t>
            </a:r>
            <a:endParaRPr sz="12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Over-refusal test cases across 10 categories</a:t>
            </a:r>
            <a:endParaRPr sz="7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8" name="Google Shape;338;p49"/>
          <p:cNvSpPr txBox="1"/>
          <p:nvPr/>
        </p:nvSpPr>
        <p:spPr>
          <a:xfrm>
            <a:off x="3058925" y="880937"/>
            <a:ext cx="20280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900"/>
              </a:spcBef>
              <a:spcAft>
                <a:spcPts val="1100"/>
              </a:spcAft>
              <a:buNone/>
            </a:pPr>
            <a:r>
              <a:rPr lang="en" sz="1500" b="1" dirty="0">
                <a:solidFill>
                  <a:srgbClr val="27AE60"/>
                </a:solidFill>
                <a:latin typeface="Verdana"/>
                <a:ea typeface="Verdana"/>
                <a:cs typeface="Verdana"/>
                <a:sym typeface="Verdana"/>
              </a:rPr>
              <a:t>✅ Benign Prompts</a:t>
            </a:r>
            <a:endParaRPr sz="1500" b="1" dirty="0">
              <a:solidFill>
                <a:srgbClr val="27AE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0" name="Google Shape;340;p49"/>
          <p:cNvSpPr txBox="1"/>
          <p:nvPr/>
        </p:nvSpPr>
        <p:spPr>
          <a:xfrm>
            <a:off x="3130025" y="3031123"/>
            <a:ext cx="1635600" cy="4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marR="241300" lvl="0" indent="0" algn="l" rtl="0">
              <a:lnSpc>
                <a:spcPct val="115000"/>
              </a:lnSpc>
              <a:spcBef>
                <a:spcPts val="3700"/>
              </a:spcBef>
              <a:spcAft>
                <a:spcPts val="1100"/>
              </a:spcAft>
              <a:buNone/>
            </a:pPr>
            <a:r>
              <a:rPr lang="en" sz="1000" dirty="0">
                <a:solidFill>
                  <a:srgbClr val="FFFFFF"/>
                </a:solidFill>
                <a:highlight>
                  <a:schemeClr val="dk2"/>
                </a:highlight>
                <a:latin typeface="Verdana"/>
                <a:ea typeface="Verdana"/>
                <a:cs typeface="Verdana"/>
                <a:sym typeface="Verdana"/>
              </a:rPr>
              <a:t>Metric: FRR ↓</a:t>
            </a:r>
            <a:endParaRPr sz="1000" dirty="0">
              <a:solidFill>
                <a:srgbClr val="FFFFFF"/>
              </a:solidFill>
              <a:highlight>
                <a:schemeClr val="dk2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11C83335-5420-2F93-C1FF-0AE84DDB7D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568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20"/>
    </mc:Choice>
    <mc:Fallback>
      <p:transition spd="slow" advTm="18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Evaluation Datasets</a:t>
            </a:r>
            <a:endParaRPr sz="2600"/>
          </a:p>
        </p:txBody>
      </p:sp>
      <p:sp>
        <p:nvSpPr>
          <p:cNvPr id="334" name="Google Shape;334;p49"/>
          <p:cNvSpPr/>
          <p:nvPr/>
        </p:nvSpPr>
        <p:spPr>
          <a:xfrm>
            <a:off x="708050" y="1726875"/>
            <a:ext cx="1777800" cy="229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Generic Safety:</a:t>
            </a:r>
            <a:endParaRPr sz="12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AdvBench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JailbreakBench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ALERT,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MaliciousInstruct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StrongREJECT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SORRY-Bench</a:t>
            </a:r>
            <a:endParaRPr sz="7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HarmBench</a:t>
            </a:r>
            <a:r>
              <a:rPr lang="en" sz="12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Suite:</a:t>
            </a:r>
            <a:endParaRPr sz="12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ZeroShot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DirectRequest</a:t>
            </a:r>
            <a:r>
              <a:rPr lang="en" sz="75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, Human-JB, GBDA, PEZ, UAT, </a:t>
            </a:r>
            <a:r>
              <a:rPr lang="en" sz="75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AutoDAN</a:t>
            </a:r>
            <a:endParaRPr sz="7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75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highlight>
                  <a:schemeClr val="dk2"/>
                </a:highlight>
                <a:latin typeface="Verdana"/>
                <a:ea typeface="Verdana"/>
                <a:cs typeface="Verdana"/>
                <a:sym typeface="Verdana"/>
              </a:rPr>
              <a:t>Metric: ASR ↓</a:t>
            </a:r>
            <a:endParaRPr sz="1000" b="1" dirty="0">
              <a:solidFill>
                <a:schemeClr val="lt1"/>
              </a:solidFill>
              <a:highlight>
                <a:schemeClr val="dk2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5" name="Google Shape;335;p49"/>
          <p:cNvSpPr txBox="1"/>
          <p:nvPr/>
        </p:nvSpPr>
        <p:spPr>
          <a:xfrm>
            <a:off x="958250" y="1017725"/>
            <a:ext cx="12774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900"/>
              </a:spcBef>
              <a:spcAft>
                <a:spcPts val="1100"/>
              </a:spcAft>
              <a:buNone/>
            </a:pPr>
            <a:r>
              <a:rPr lang="en" sz="1500" b="1" dirty="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🛡️ Safety</a:t>
            </a:r>
            <a:endParaRPr sz="1500" b="1" dirty="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6" name="Google Shape;336;p49"/>
          <p:cNvSpPr/>
          <p:nvPr/>
        </p:nvSpPr>
        <p:spPr>
          <a:xfrm>
            <a:off x="3058925" y="1726875"/>
            <a:ext cx="1777800" cy="229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SGX</a:t>
            </a:r>
            <a:endParaRPr sz="12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Culturally diverse safe queries</a:t>
            </a:r>
            <a:endParaRPr sz="7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OR-Bench</a:t>
            </a:r>
            <a:endParaRPr sz="12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Over-refusal test cases across 10 categories</a:t>
            </a:r>
            <a:endParaRPr sz="7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7" name="Google Shape;337;p49"/>
          <p:cNvSpPr/>
          <p:nvPr/>
        </p:nvSpPr>
        <p:spPr>
          <a:xfrm>
            <a:off x="5409800" y="1726875"/>
            <a:ext cx="1777800" cy="229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ARC-Challenge</a:t>
            </a:r>
            <a:endParaRPr sz="12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Science QA</a:t>
            </a:r>
            <a:endParaRPr sz="7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GSM8K</a:t>
            </a:r>
            <a:endParaRPr sz="12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Math word problems</a:t>
            </a:r>
            <a:endParaRPr sz="7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CSQA</a:t>
            </a:r>
            <a:endParaRPr sz="12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75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Commonsense reasoning</a:t>
            </a:r>
            <a:endParaRPr sz="7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8" name="Google Shape;338;p49"/>
          <p:cNvSpPr txBox="1"/>
          <p:nvPr/>
        </p:nvSpPr>
        <p:spPr>
          <a:xfrm>
            <a:off x="3058925" y="880937"/>
            <a:ext cx="2028000" cy="6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900"/>
              </a:spcBef>
              <a:spcAft>
                <a:spcPts val="1100"/>
              </a:spcAft>
              <a:buNone/>
            </a:pPr>
            <a:r>
              <a:rPr lang="en" sz="1500" b="1" dirty="0">
                <a:solidFill>
                  <a:srgbClr val="27AE60"/>
                </a:solidFill>
                <a:latin typeface="Verdana"/>
                <a:ea typeface="Verdana"/>
                <a:cs typeface="Verdana"/>
                <a:sym typeface="Verdana"/>
              </a:rPr>
              <a:t>✅ Benign Prompts</a:t>
            </a:r>
            <a:endParaRPr sz="1500" b="1" dirty="0">
              <a:solidFill>
                <a:srgbClr val="27AE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9" name="Google Shape;339;p49"/>
          <p:cNvSpPr txBox="1"/>
          <p:nvPr/>
        </p:nvSpPr>
        <p:spPr>
          <a:xfrm>
            <a:off x="5464100" y="880937"/>
            <a:ext cx="1669200" cy="4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3498DB"/>
                </a:solidFill>
                <a:latin typeface="Verdana"/>
                <a:ea typeface="Verdana"/>
                <a:cs typeface="Verdana"/>
                <a:sym typeface="Verdana"/>
              </a:rPr>
              <a:t>🧠 Capabilities</a:t>
            </a:r>
            <a:endParaRPr sz="1500" b="1" dirty="0">
              <a:solidFill>
                <a:srgbClr val="3498DB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</a:endParaRPr>
          </a:p>
        </p:txBody>
      </p:sp>
      <p:sp>
        <p:nvSpPr>
          <p:cNvPr id="340" name="Google Shape;340;p49"/>
          <p:cNvSpPr txBox="1"/>
          <p:nvPr/>
        </p:nvSpPr>
        <p:spPr>
          <a:xfrm>
            <a:off x="3130025" y="3031123"/>
            <a:ext cx="1635600" cy="4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marR="241300" lvl="0" indent="0" algn="l" rtl="0">
              <a:lnSpc>
                <a:spcPct val="115000"/>
              </a:lnSpc>
              <a:spcBef>
                <a:spcPts val="3700"/>
              </a:spcBef>
              <a:spcAft>
                <a:spcPts val="1100"/>
              </a:spcAft>
              <a:buNone/>
            </a:pPr>
            <a:r>
              <a:rPr lang="en" sz="1000" dirty="0">
                <a:solidFill>
                  <a:srgbClr val="FFFFFF"/>
                </a:solidFill>
                <a:highlight>
                  <a:schemeClr val="dk2"/>
                </a:highlight>
                <a:latin typeface="Verdana"/>
                <a:ea typeface="Verdana"/>
                <a:cs typeface="Verdana"/>
                <a:sym typeface="Verdana"/>
              </a:rPr>
              <a:t>Metric: FRR ↓</a:t>
            </a:r>
            <a:endParaRPr sz="1000" dirty="0">
              <a:solidFill>
                <a:srgbClr val="FFFFFF"/>
              </a:solidFill>
              <a:highlight>
                <a:schemeClr val="dk2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1" name="Google Shape;341;p49"/>
          <p:cNvSpPr txBox="1"/>
          <p:nvPr/>
        </p:nvSpPr>
        <p:spPr>
          <a:xfrm>
            <a:off x="5589350" y="3628375"/>
            <a:ext cx="1418700" cy="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highlight>
                  <a:schemeClr val="dk2"/>
                </a:highlight>
                <a:latin typeface="Verdana"/>
                <a:ea typeface="Verdana"/>
                <a:cs typeface="Verdana"/>
                <a:sym typeface="Verdana"/>
              </a:rPr>
              <a:t>Metric: Accuracy ↑</a:t>
            </a:r>
            <a:endParaRPr sz="1000" dirty="0">
              <a:highlight>
                <a:schemeClr val="dk2"/>
              </a:highlight>
            </a:endParaRP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92BD2700-2C3A-16D3-6F4E-2088DB53F9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35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60"/>
    </mc:Choice>
    <mc:Fallback>
      <p:transition spd="slow" advTm="11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Introduction</a:t>
            </a:r>
            <a:endParaRPr sz="2700"/>
          </a:p>
        </p:txBody>
      </p:sp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311700" y="1278275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Large Language Models (LLMs) have significantly transformed the AI landscape, by achieving human-like performance on various downstream tasks.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FFADD663-C11C-767A-BA91-A9F8105182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40"/>
    </mc:Choice>
    <mc:Fallback>
      <p:transition spd="slow" advTm="12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Results: ASRs</a:t>
            </a:r>
            <a:endParaRPr sz="2600"/>
          </a:p>
        </p:txBody>
      </p:sp>
      <p:sp>
        <p:nvSpPr>
          <p:cNvPr id="347" name="Google Shape;347;p50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QA-LIGN demonstrates superior safety performance with the lowest aggregate attack success rates across safety benchmarks.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Best performance</a:t>
            </a:r>
            <a:r>
              <a:rPr lang="en" sz="1100">
                <a:solidFill>
                  <a:schemeClr val="dk1"/>
                </a:solidFill>
              </a:rPr>
              <a:t> across 12/13 safety benchmarks (Generic + HarmBench)</a:t>
            </a:r>
            <a:endParaRPr sz="11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Up to 68.7% reduction</a:t>
            </a:r>
            <a:r>
              <a:rPr lang="en" sz="1100">
                <a:solidFill>
                  <a:schemeClr val="dk1"/>
                </a:solidFill>
              </a:rPr>
              <a:t> in attack success rate on MaliciousInstruct vs uncensored baseline</a:t>
            </a:r>
            <a:endParaRPr sz="11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Matches DPO-800 performance</a:t>
            </a:r>
            <a:r>
              <a:rPr lang="en" sz="1100">
                <a:solidFill>
                  <a:schemeClr val="dk1"/>
                </a:solidFill>
              </a:rPr>
              <a:t> using 8× fewer optimization steps (sample-efficient alignment)</a:t>
            </a:r>
            <a:endParaRPr sz="11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7073C243-9424-B46C-57A8-34EFD4E690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40"/>
    </mc:Choice>
    <mc:Fallback>
      <p:transition spd="slow" advTm="31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Results: ASRs</a:t>
            </a:r>
            <a:endParaRPr sz="2600"/>
          </a:p>
        </p:txBody>
      </p:sp>
      <p:pic>
        <p:nvPicPr>
          <p:cNvPr id="353" name="Google Shape;353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875" y="3516286"/>
            <a:ext cx="3881201" cy="144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7800" y="3492250"/>
            <a:ext cx="4124501" cy="14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51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QA-LIGN demonstrates superior safety performance with the lowest aggregate attack success rates across safety benchmarks.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Best performance</a:t>
            </a:r>
            <a:r>
              <a:rPr lang="en" sz="1100">
                <a:solidFill>
                  <a:schemeClr val="dk1"/>
                </a:solidFill>
              </a:rPr>
              <a:t> across 12/13 safety benchmarks (Generic + HarmBench)</a:t>
            </a:r>
            <a:endParaRPr sz="11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Up to 68.7% reduction</a:t>
            </a:r>
            <a:r>
              <a:rPr lang="en" sz="1100">
                <a:solidFill>
                  <a:schemeClr val="dk1"/>
                </a:solidFill>
              </a:rPr>
              <a:t> in attack success rate on MaliciousInstruct vs uncensored baseline</a:t>
            </a:r>
            <a:endParaRPr sz="11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Matches DPO-800 performance</a:t>
            </a:r>
            <a:r>
              <a:rPr lang="en" sz="1100">
                <a:solidFill>
                  <a:schemeClr val="dk1"/>
                </a:solidFill>
              </a:rPr>
              <a:t> using 8× fewer optimization steps (sample-efficient alignment)</a:t>
            </a:r>
            <a:endParaRPr sz="11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5" name="Audio 14">
            <a:extLst>
              <a:ext uri="{FF2B5EF4-FFF2-40B4-BE49-F238E27FC236}">
                <a16:creationId xmlns:a16="http://schemas.microsoft.com/office/drawing/2014/main" id="{E8811AF4-B4D2-072E-A527-3D8B29800A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80"/>
    </mc:Choice>
    <mc:Fallback>
      <p:transition spd="slow" advTm="24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Results: FRRs and General Capabilities</a:t>
            </a:r>
            <a:endParaRPr sz="2600"/>
          </a:p>
        </p:txBody>
      </p:sp>
      <p:sp>
        <p:nvSpPr>
          <p:cNvPr id="361" name="Google Shape;361;p52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20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>
                <a:solidFill>
                  <a:schemeClr val="dk1"/>
                </a:solidFill>
              </a:rPr>
              <a:t>QA-LIGN preserves helpfulness while enforcing safety</a:t>
            </a:r>
            <a:endParaRPr sz="11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>
                <a:solidFill>
                  <a:schemeClr val="dk1"/>
                </a:solidFill>
              </a:rPr>
              <a:t>All GRPO methods listed are trained with the draft-&gt;reflect-&gt;revise pipeline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86-90% reduction in false refusal rate</a:t>
            </a:r>
            <a:r>
              <a:rPr lang="en" sz="1100">
                <a:solidFill>
                  <a:schemeClr val="dk1"/>
                </a:solidFill>
              </a:rPr>
              <a:t> on benign prompts (SGX: 0.67% vs 8.3% DPO-100, p &lt; 0.01)</a:t>
            </a:r>
            <a:endParaRPr sz="11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No alignment tax:</a:t>
            </a:r>
            <a:r>
              <a:rPr lang="en" sz="1100">
                <a:solidFill>
                  <a:schemeClr val="dk1"/>
                </a:solidFill>
              </a:rPr>
              <a:t> +4.09% on GSM8K, +2.3% on CSQA vs uncensored baseline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47B0835D-5914-47B7-1652-FBB97019CD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00"/>
    </mc:Choice>
    <mc:Fallback>
      <p:transition spd="slow" advTm="28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Results: FRRs and General Capabilities</a:t>
            </a:r>
            <a:endParaRPr sz="2600"/>
          </a:p>
        </p:txBody>
      </p:sp>
      <p:pic>
        <p:nvPicPr>
          <p:cNvPr id="367" name="Google Shape;367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100" y="3086438"/>
            <a:ext cx="4210151" cy="189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35999" y="3526263"/>
            <a:ext cx="2914425" cy="12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53"/>
          <p:cNvSpPr txBox="1">
            <a:spLocks noGrp="1"/>
          </p:cNvSpPr>
          <p:nvPr>
            <p:ph type="body" idx="1"/>
          </p:nvPr>
        </p:nvSpPr>
        <p:spPr>
          <a:xfrm>
            <a:off x="311700" y="1130500"/>
            <a:ext cx="8031600" cy="20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>
                <a:solidFill>
                  <a:schemeClr val="dk1"/>
                </a:solidFill>
              </a:rPr>
              <a:t>QA-LIGN preserves helpfulness while enforcing safety</a:t>
            </a:r>
            <a:endParaRPr sz="1100">
              <a:solidFill>
                <a:schemeClr val="dk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>
                <a:solidFill>
                  <a:schemeClr val="dk1"/>
                </a:solidFill>
              </a:rPr>
              <a:t>All GRPO methods listed are trained with the draft-&gt;reflect-&gt;revise pipeline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86-90% reduction in false refusal rate</a:t>
            </a:r>
            <a:r>
              <a:rPr lang="en" sz="1100">
                <a:solidFill>
                  <a:schemeClr val="dk1"/>
                </a:solidFill>
              </a:rPr>
              <a:t> on benign prompts (SGX: 0.67% vs 8.3% DPO-100, p &lt; 0.01)</a:t>
            </a:r>
            <a:endParaRPr sz="11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100" b="1">
                <a:solidFill>
                  <a:schemeClr val="dk1"/>
                </a:solidFill>
              </a:rPr>
              <a:t>No alignment tax:</a:t>
            </a:r>
            <a:r>
              <a:rPr lang="en" sz="1100">
                <a:solidFill>
                  <a:schemeClr val="dk1"/>
                </a:solidFill>
              </a:rPr>
              <a:t> +4.09% on GSM8K, +2.3% on CSQA vs uncensored baseline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962A0A12-A6C5-2C22-25E0-CD7D6403FF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60"/>
    </mc:Choice>
    <mc:Fallback>
      <p:transition spd="slow" advTm="19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5"/>
          <p:cNvSpPr txBox="1">
            <a:spLocks noGrp="1"/>
          </p:cNvSpPr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Our Contributions</a:t>
            </a:r>
            <a:endParaRPr sz="2600"/>
          </a:p>
        </p:txBody>
      </p:sp>
      <p:sp>
        <p:nvSpPr>
          <p:cNvPr id="387" name="Google Shape;387;p56"/>
          <p:cNvSpPr txBox="1">
            <a:spLocks noGrp="1"/>
          </p:cNvSpPr>
          <p:nvPr>
            <p:ph type="body" idx="1"/>
          </p:nvPr>
        </p:nvSpPr>
        <p:spPr>
          <a:xfrm>
            <a:off x="311700" y="1321475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Our framework, QA-LIGN, encodes alignment with interpretable, multi-dimensional rubrics rather than a single scalar reward.</a:t>
            </a:r>
            <a:endParaRPr>
              <a:solidFill>
                <a:schemeClr val="dk1"/>
              </a:solidFill>
            </a:endParaRPr>
          </a:p>
          <a:p>
            <a:pPr marL="457200" lvl="0" indent="-317500" algn="just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We operationalize a Draft-Reflect-Revise training loop, delivering per-criterion feedback that drives targeted improvements.</a:t>
            </a:r>
            <a:endParaRPr>
              <a:solidFill>
                <a:schemeClr val="dk1"/>
              </a:solidFill>
            </a:endParaRPr>
          </a:p>
          <a:p>
            <a:pPr marL="457200" lvl="0" indent="-317500" algn="just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Across safety evaluations, QA-LIGN reduces attack success rates while maintaining reasoning capabilities and avoiding false refusals on benign tasks.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believe our findings will facilitate future research on controllable, transparent alignment and the importance of decomposition-based reward modeling.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pic>
        <p:nvPicPr>
          <p:cNvPr id="13" name="Audio 12">
            <a:extLst>
              <a:ext uri="{FF2B5EF4-FFF2-40B4-BE49-F238E27FC236}">
                <a16:creationId xmlns:a16="http://schemas.microsoft.com/office/drawing/2014/main" id="{B4915BFF-2D28-2A72-A7E8-C3BCC183F4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20"/>
    </mc:Choice>
    <mc:Fallback>
      <p:transition spd="slow" advTm="33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Read our Paper here!</a:t>
            </a:r>
            <a:endParaRPr sz="2600"/>
          </a:p>
        </p:txBody>
      </p:sp>
      <p:sp>
        <p:nvSpPr>
          <p:cNvPr id="393" name="Google Shape;393;p57"/>
          <p:cNvSpPr txBox="1">
            <a:spLocks noGrp="1"/>
          </p:cNvSpPr>
          <p:nvPr>
            <p:ph type="body" idx="1"/>
          </p:nvPr>
        </p:nvSpPr>
        <p:spPr>
          <a:xfrm>
            <a:off x="311700" y="1325575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pic>
        <p:nvPicPr>
          <p:cNvPr id="394" name="Google Shape;394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1575" y="1325575"/>
            <a:ext cx="3258125" cy="287482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7"/>
          <p:cNvSpPr txBox="1"/>
          <p:nvPr/>
        </p:nvSpPr>
        <p:spPr>
          <a:xfrm>
            <a:off x="3382875" y="3991375"/>
            <a:ext cx="36480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https://arxiv.org/pdf/2506.08123</a:t>
            </a:r>
            <a:endParaRPr/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07545B4D-E4A3-526F-868E-0B7285A17E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23"/>
    </mc:Choice>
    <mc:Fallback>
      <p:transition spd="slow" advTm="13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Introduction</a:t>
            </a:r>
            <a:endParaRPr sz="2700"/>
          </a:p>
        </p:txBody>
      </p:sp>
      <p:sp>
        <p:nvSpPr>
          <p:cNvPr id="114" name="Google Shape;114;p23"/>
          <p:cNvSpPr txBox="1">
            <a:spLocks noGrp="1"/>
          </p:cNvSpPr>
          <p:nvPr>
            <p:ph type="body" idx="1"/>
          </p:nvPr>
        </p:nvSpPr>
        <p:spPr>
          <a:xfrm>
            <a:off x="311700" y="1278275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Large Language Models (LLMs) have significantly transformed the AI landscape, by achieving human-like performance on various downstream tasks.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Traditional methods for LLM alignment focus on Reinforcement Learning from Human/AI Feedback (RLHF/RLAIF)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4400" y="2888525"/>
            <a:ext cx="3285525" cy="196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Audio 8">
            <a:extLst>
              <a:ext uri="{FF2B5EF4-FFF2-40B4-BE49-F238E27FC236}">
                <a16:creationId xmlns:a16="http://schemas.microsoft.com/office/drawing/2014/main" id="{5258EEFD-3A4A-0B19-E37D-F3D8840EF4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40"/>
    </mc:Choice>
    <mc:Fallback>
      <p:transition spd="slow" advTm="19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Problem</a:t>
            </a:r>
            <a:endParaRPr sz="2700"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>
            <a:off x="311700" y="1278275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Training a reward model on human or AI judgements often entangles multiple criteria into a single value (Helpfulness/Harmlessness/Honesty)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67E23C91-1903-6A97-9181-E2D208DA2D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20"/>
    </mc:Choice>
    <mc:Fallback>
      <p:transition spd="slow" advTm="10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Problem</a:t>
            </a:r>
            <a:endParaRPr sz="2700"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>
            <a:off x="311700" y="1278275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Training a reward model on human or AI judgements often entangles multiple criteria into a single value (Helpfulness/Harmlessness/Honesty)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“Goodness” or “Badness” is reduced down into a singular abstract, subjective concept and rated/judged against (likert scales, preference pairs)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28" name="Google Shape;12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1826" y="3165556"/>
            <a:ext cx="4313825" cy="107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97425" y="3089675"/>
            <a:ext cx="1278525" cy="127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Audio 14">
            <a:extLst>
              <a:ext uri="{FF2B5EF4-FFF2-40B4-BE49-F238E27FC236}">
                <a16:creationId xmlns:a16="http://schemas.microsoft.com/office/drawing/2014/main" id="{6B6F1CF6-A1B0-1531-18FF-8A2B69C15D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20"/>
    </mc:Choice>
    <mc:Fallback>
      <p:transition spd="slow" advTm="15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Problem</a:t>
            </a:r>
            <a:endParaRPr sz="2700"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>
            <a:off x="311700" y="1278275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Training a reward model on human or AI judgements often entangles multiple criteria into a single value (Helpfulness/Harmlessness/Honesty)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“Goodness” or “Badness” is reduced down into a singular abstract, subjective concept and rated/judged against (likert scales, preference pairs)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When humans make a judgment, they: 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Decompose good vs bad into simple forms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Establish a hierarchy of what matters most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36" name="Google Shape;13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96626" y="2795168"/>
            <a:ext cx="3801974" cy="1266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Audio 17">
            <a:extLst>
              <a:ext uri="{FF2B5EF4-FFF2-40B4-BE49-F238E27FC236}">
                <a16:creationId xmlns:a16="http://schemas.microsoft.com/office/drawing/2014/main" id="{8B9D8280-5A7A-4437-D80C-FA53D35A1A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22"/>
    </mc:Choice>
    <mc:Fallback>
      <p:transition spd="slow" advTm="16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Problem</a:t>
            </a:r>
            <a:endParaRPr sz="2700"/>
          </a:p>
        </p:txBody>
      </p:sp>
      <p:sp>
        <p:nvSpPr>
          <p:cNvPr id="142" name="Google Shape;142;p27"/>
          <p:cNvSpPr txBox="1">
            <a:spLocks noGrp="1"/>
          </p:cNvSpPr>
          <p:nvPr>
            <p:ph type="body" idx="1"/>
          </p:nvPr>
        </p:nvSpPr>
        <p:spPr>
          <a:xfrm>
            <a:off x="311700" y="1278275"/>
            <a:ext cx="8031600" cy="32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Training a reward model on human or AI judgements often entangles multiple criteria into a single value (Helpfulness/Harmlessness/Honesty)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“Goodness” or “Badness” is reduced down into a singular abstract, subjective concept and rated/judged against (likert scales, preference pairs)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When humans make a judgment, they: 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Decompose good vs bad into simple forms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Establish a hierarchy of what matters most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Humans also have the benefit of hindsight: 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We do or say the wrong thing and self-correct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pic>
        <p:nvPicPr>
          <p:cNvPr id="143" name="Google Shape;14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1344" y="3066750"/>
            <a:ext cx="2186524" cy="149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Audio 4">
            <a:extLst>
              <a:ext uri="{FF2B5EF4-FFF2-40B4-BE49-F238E27FC236}">
                <a16:creationId xmlns:a16="http://schemas.microsoft.com/office/drawing/2014/main" id="{D4661267-8510-F20A-96FB-C7C9FC4A61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00"/>
    </mc:Choice>
    <mc:Fallback>
      <p:transition spd="slow" advTm="10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E85C99F4-A882-C28F-C042-8392364E02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0"/>
    </mc:Choice>
    <mc:Fallback>
      <p:transition spd="slow" advTm="5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SU Template">
  <a:themeElements>
    <a:clrScheme name="ASU Pallet">
      <a:dk1>
        <a:srgbClr val="000000"/>
      </a:dk1>
      <a:lt1>
        <a:srgbClr val="FFFFFF"/>
      </a:lt1>
      <a:dk2>
        <a:srgbClr val="951D40"/>
      </a:dk2>
      <a:lt2>
        <a:srgbClr val="5C6670"/>
      </a:lt2>
      <a:accent1>
        <a:srgbClr val="FFC627"/>
      </a:accent1>
      <a:accent2>
        <a:srgbClr val="95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000000"/>
      </a:accent6>
      <a:hlink>
        <a:srgbClr val="951D40"/>
      </a:hlink>
      <a:folHlink>
        <a:srgbClr val="5C66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1558</Words>
  <Application>Microsoft Macintosh PowerPoint</Application>
  <PresentationFormat>On-screen Show (16:9)</PresentationFormat>
  <Paragraphs>206</Paragraphs>
  <Slides>36</Slides>
  <Notes>36</Notes>
  <HiddenSlides>0</HiddenSlides>
  <MMClips>35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Avenir</vt:lpstr>
      <vt:lpstr>Calibri</vt:lpstr>
      <vt:lpstr>Verdana</vt:lpstr>
      <vt:lpstr>ASU Template</vt:lpstr>
      <vt:lpstr>QA-LIGN: Aligning LLMs through Constitutionally Decomposed QA</vt:lpstr>
      <vt:lpstr>Introduction</vt:lpstr>
      <vt:lpstr>Introduction</vt:lpstr>
      <vt:lpstr>Introduction</vt:lpstr>
      <vt:lpstr>Problem</vt:lpstr>
      <vt:lpstr>Problem</vt:lpstr>
      <vt:lpstr>Problem</vt:lpstr>
      <vt:lpstr>Problem</vt:lpstr>
      <vt:lpstr>Method</vt:lpstr>
      <vt:lpstr>QA-LIGN Overview</vt:lpstr>
      <vt:lpstr>QA-LIGN Overview</vt:lpstr>
      <vt:lpstr>QA-LIGN Overview</vt:lpstr>
      <vt:lpstr>QA-LIGN Overview</vt:lpstr>
      <vt:lpstr>QA-LIGN Stage 1</vt:lpstr>
      <vt:lpstr>QA-LIGN Stage 1</vt:lpstr>
      <vt:lpstr>QA-LIGN Stage 1</vt:lpstr>
      <vt:lpstr>QA-LIGN Stage 1</vt:lpstr>
      <vt:lpstr>QA-LIGN Stage 2</vt:lpstr>
      <vt:lpstr>QA-LIGN Stage 2</vt:lpstr>
      <vt:lpstr>QA-LIGN Stage 2</vt:lpstr>
      <vt:lpstr>QA-LIGN Stage 2</vt:lpstr>
      <vt:lpstr>QA-LIGN Stage 3</vt:lpstr>
      <vt:lpstr>Experiments &amp; Results</vt:lpstr>
      <vt:lpstr>Experiment Setup</vt:lpstr>
      <vt:lpstr>Baselines</vt:lpstr>
      <vt:lpstr>Baselines</vt:lpstr>
      <vt:lpstr>Evaluation Datasets</vt:lpstr>
      <vt:lpstr>Evaluation Datasets</vt:lpstr>
      <vt:lpstr>Evaluation Datasets</vt:lpstr>
      <vt:lpstr>Results: ASRs</vt:lpstr>
      <vt:lpstr>Results: ASRs</vt:lpstr>
      <vt:lpstr>Results: FRRs and General Capabilities</vt:lpstr>
      <vt:lpstr>Results: FRRs and General Capabilities</vt:lpstr>
      <vt:lpstr>Conclusion</vt:lpstr>
      <vt:lpstr>Our Contributions</vt:lpstr>
      <vt:lpstr>Read our Paper here!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QA-LIGN: Aligning LLMs through Constitutionally Decomposed QA</dc:title>
  <cp:lastModifiedBy>Jacob Dineen (Student)</cp:lastModifiedBy>
  <cp:revision>1</cp:revision>
  <dcterms:modified xsi:type="dcterms:W3CDTF">2025-10-10T22:26:30Z</dcterms:modified>
</cp:coreProperties>
</file>